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61" r:id="rId7"/>
    <p:sldId id="263" r:id="rId8"/>
    <p:sldId id="264" r:id="rId9"/>
    <p:sldId id="266" r:id="rId10"/>
    <p:sldId id="268" r:id="rId11"/>
    <p:sldId id="269" r:id="rId12"/>
    <p:sldId id="267" r:id="rId13"/>
    <p:sldId id="270" r:id="rId14"/>
    <p:sldId id="272" r:id="rId15"/>
    <p:sldId id="273" r:id="rId16"/>
    <p:sldId id="274" r:id="rId17"/>
    <p:sldId id="275" r:id="rId18"/>
    <p:sldId id="258" r:id="rId19"/>
    <p:sldId id="277" r:id="rId20"/>
    <p:sldId id="278" r:id="rId21"/>
    <p:sldId id="279" r:id="rId22"/>
    <p:sldId id="276" r:id="rId23"/>
    <p:sldId id="280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D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10" autoAdjust="0"/>
    <p:restoredTop sz="94648" autoAdjust="0"/>
  </p:normalViewPr>
  <p:slideViewPr>
    <p:cSldViewPr snapToGrid="0">
      <p:cViewPr varScale="1">
        <p:scale>
          <a:sx n="114" d="100"/>
          <a:sy n="114" d="100"/>
        </p:scale>
        <p:origin x="184" y="2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 custT="1"/>
      <dgm:spPr/>
      <dgm:t>
        <a:bodyPr rtlCol="0"/>
        <a:lstStyle/>
        <a:p>
          <a:pPr>
            <a:lnSpc>
              <a:spcPct val="100000"/>
            </a:lnSpc>
          </a:pP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 custT="1"/>
      <dgm:spPr/>
      <dgm:t>
        <a:bodyPr rtlCol="0"/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>
              <a:solidFill>
                <a:schemeClr val="tx2"/>
              </a:solidFill>
              <a:latin typeface="+mn-lt"/>
              <a:ea typeface="+mn-ea"/>
              <a:cs typeface="+mn-cs"/>
            </a:rPr>
            <a:t>Python</a:t>
          </a:r>
          <a:endParaRPr lang="it-IT" sz="1800" kern="1200" noProof="0" dirty="0">
            <a:solidFill>
              <a:schemeClr val="tx2"/>
            </a:solidFill>
            <a:latin typeface="+mn-lt"/>
            <a:ea typeface="+mn-ea"/>
            <a:cs typeface="+mn-cs"/>
          </a:endParaRPr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TensorFlow</a:t>
          </a:r>
          <a:endParaRPr lang="it-IT" sz="18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NVIDIA CUDA + </a:t>
          </a:r>
          <a:r>
            <a:rPr lang="it-IT" sz="2400" kern="1200" noProof="0" dirty="0" err="1">
              <a:solidFill>
                <a:srgbClr val="3D3D3D"/>
              </a:solidFill>
              <a:latin typeface="Gill Sans MT" panose="020B0502020104020203"/>
              <a:ea typeface="+mn-ea"/>
              <a:cs typeface="+mn-cs"/>
            </a:rPr>
            <a:t>cuDNN</a:t>
          </a:r>
          <a:endParaRPr lang="it-IT" sz="2400" kern="1200" noProof="0" dirty="0">
            <a:solidFill>
              <a:srgbClr val="3D3D3D"/>
            </a:solidFill>
            <a:latin typeface="Gill Sans MT" panose="020B0502020104020203"/>
            <a:ea typeface="+mn-ea"/>
            <a:cs typeface="+mn-cs"/>
          </a:endParaRPr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26/04/21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jp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5529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model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built</a:t>
            </a:r>
            <a:r>
              <a:rPr lang="it-IT" sz="2400" dirty="0"/>
              <a:t> </a:t>
            </a:r>
            <a:r>
              <a:rPr lang="it-IT" sz="2400" dirty="0" err="1"/>
              <a:t>starting</a:t>
            </a:r>
            <a:r>
              <a:rPr lang="it-IT" sz="2400" dirty="0"/>
              <a:t> from a baseline model </a:t>
            </a:r>
            <a:r>
              <a:rPr lang="it-IT" sz="2400" dirty="0" err="1"/>
              <a:t>that</a:t>
            </a:r>
            <a:r>
              <a:rPr lang="en-GB" sz="2400" dirty="0"/>
              <a:t> is made of the following methods: </a:t>
            </a:r>
          </a:p>
          <a:p>
            <a:pPr algn="just"/>
            <a:r>
              <a:rPr lang="en-GB" sz="2400" dirty="0"/>
              <a:t>Batch-normalization; </a:t>
            </a:r>
          </a:p>
          <a:p>
            <a:pPr algn="just"/>
            <a:r>
              <a:rPr lang="en-GB" sz="2400" dirty="0"/>
              <a:t>Differentiable-augmentation;</a:t>
            </a:r>
          </a:p>
          <a:p>
            <a:pPr algn="just"/>
            <a:r>
              <a:rPr lang="en-GB" sz="2400" dirty="0"/>
              <a:t>ADAM optimization on G; </a:t>
            </a:r>
          </a:p>
          <a:p>
            <a:pPr algn="just"/>
            <a:r>
              <a:rPr lang="it-IT" sz="2400" dirty="0"/>
              <a:t>GLU </a:t>
            </a:r>
            <a:r>
              <a:rPr lang="it-IT" sz="2400" dirty="0" err="1"/>
              <a:t>instead</a:t>
            </a:r>
            <a:r>
              <a:rPr lang="it-IT" sz="2400" dirty="0"/>
              <a:t> of </a:t>
            </a:r>
            <a:r>
              <a:rPr lang="it-IT" sz="2400" dirty="0" err="1"/>
              <a:t>ReLU</a:t>
            </a:r>
            <a:r>
              <a:rPr lang="it-IT" sz="2400" dirty="0"/>
              <a:t> in G.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2" y="212100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400" dirty="0"/>
              <a:t>The </a:t>
            </a:r>
            <a:r>
              <a:rPr lang="it-IT" sz="2400" dirty="0" err="1"/>
              <a:t>metric</a:t>
            </a:r>
            <a:r>
              <a:rPr lang="it-IT" sz="2400" dirty="0"/>
              <a:t> </a:t>
            </a:r>
            <a:r>
              <a:rPr lang="it-IT" sz="2400" dirty="0" err="1"/>
              <a:t>used</a:t>
            </a:r>
            <a:r>
              <a:rPr lang="it-IT" sz="2400" dirty="0"/>
              <a:t> in </a:t>
            </a:r>
            <a:r>
              <a:rPr lang="it-IT" sz="2400" dirty="0" err="1"/>
              <a:t>our</a:t>
            </a:r>
            <a:r>
              <a:rPr lang="it-IT" sz="2400" dirty="0"/>
              <a:t> work </a:t>
            </a:r>
            <a:r>
              <a:rPr lang="it-IT" sz="2400" dirty="0" err="1"/>
              <a:t>is</a:t>
            </a:r>
            <a:r>
              <a:rPr lang="it-IT" sz="2400" dirty="0"/>
              <a:t> FID:</a:t>
            </a:r>
            <a:endParaRPr lang="en-GB" sz="2400" dirty="0"/>
          </a:p>
          <a:p>
            <a:pPr algn="just"/>
            <a:r>
              <a:rPr lang="en-GB" sz="2400" dirty="0"/>
              <a:t>Calculates the distance between feature vectors calculated for real and generated images;</a:t>
            </a:r>
          </a:p>
          <a:p>
            <a:pPr algn="just"/>
            <a:r>
              <a:rPr lang="en-GB" sz="24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400" dirty="0"/>
              <a:t>Lower </a:t>
            </a:r>
            <a:r>
              <a:rPr lang="it-IT" sz="2400" dirty="0" err="1"/>
              <a:t>scores</a:t>
            </a:r>
            <a:r>
              <a:rPr lang="it-IT" sz="2400" dirty="0"/>
              <a:t> indicate </a:t>
            </a:r>
            <a:r>
              <a:rPr lang="it-IT" sz="2400" dirty="0" err="1"/>
              <a:t>that</a:t>
            </a:r>
            <a:r>
              <a:rPr lang="it-IT" sz="2400" dirty="0"/>
              <a:t> the </a:t>
            </a:r>
            <a:r>
              <a:rPr lang="it-IT" sz="2400" dirty="0" err="1"/>
              <a:t>two</a:t>
            </a:r>
            <a:r>
              <a:rPr lang="it-IT" sz="2400" dirty="0"/>
              <a:t> </a:t>
            </a:r>
            <a:r>
              <a:rPr lang="it-IT" sz="2400" dirty="0" err="1"/>
              <a:t>groups</a:t>
            </a:r>
            <a:r>
              <a:rPr lang="it-IT" sz="2400" dirty="0"/>
              <a:t> of images are more </a:t>
            </a:r>
            <a:r>
              <a:rPr lang="it-IT" sz="2400" dirty="0" err="1"/>
              <a:t>similar</a:t>
            </a:r>
            <a:r>
              <a:rPr lang="it-IT" sz="2400" dirty="0"/>
              <a:t>.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4C1665E-8CE9-9841-85D8-1F4EF96359A8}"/>
              </a:ext>
            </a:extLst>
          </p:cNvPr>
          <p:cNvGrpSpPr/>
          <p:nvPr/>
        </p:nvGrpSpPr>
        <p:grpSpPr>
          <a:xfrm>
            <a:off x="806247" y="2220320"/>
            <a:ext cx="10579506" cy="3908022"/>
            <a:chOff x="811802" y="2292006"/>
            <a:chExt cx="10579506" cy="3908022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21E584CB-C82B-9E48-8DAC-6F3096704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6266" y="2292006"/>
              <a:ext cx="3261600" cy="326160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E79ADF20-5E43-3141-802B-C99633930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9617" y="2292006"/>
              <a:ext cx="3250800" cy="3261914"/>
            </a:xfrm>
            <a:prstGeom prst="rect">
              <a:avLst/>
            </a:prstGeom>
          </p:spPr>
        </p:pic>
        <p:pic>
          <p:nvPicPr>
            <p:cNvPr id="15" name="Immagine 14">
              <a:extLst>
                <a:ext uri="{FF2B5EF4-FFF2-40B4-BE49-F238E27FC236}">
                  <a16:creationId xmlns:a16="http://schemas.microsoft.com/office/drawing/2014/main" id="{87A60842-E93A-5C4B-87A0-00D870527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1802" y="2292006"/>
              <a:ext cx="3261691" cy="3261691"/>
            </a:xfrm>
            <a:prstGeom prst="rect">
              <a:avLst/>
            </a:prstGeom>
          </p:spPr>
        </p:pic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02B5E69D-3040-DC4B-8599-E6CBE2D9D8CE}"/>
                </a:ext>
              </a:extLst>
            </p:cNvPr>
            <p:cNvSpPr txBox="1"/>
            <p:nvPr/>
          </p:nvSpPr>
          <p:spPr>
            <a:xfrm>
              <a:off x="811802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∼13.5hrs for 1400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262E4AB6-3FC6-944D-AFF3-308FC42BE987}"/>
                </a:ext>
              </a:extLst>
            </p:cNvPr>
            <p:cNvSpPr txBox="1"/>
            <p:nvPr/>
          </p:nvSpPr>
          <p:spPr>
            <a:xfrm>
              <a:off x="4459598" y="5553697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1B602F3C-7251-FA46-B0D2-E0F25A2D2ADE}"/>
                </a:ext>
              </a:extLst>
            </p:cNvPr>
            <p:cNvSpPr txBox="1"/>
            <p:nvPr/>
          </p:nvSpPr>
          <p:spPr>
            <a:xfrm>
              <a:off x="8129617" y="5553696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∼45hrs for 1800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1050-Ti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815090" y="2231433"/>
            <a:ext cx="3261600" cy="326160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815091" y="5482011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</a:pPr>
            <a:r>
              <a:rPr lang="it-IT" dirty="0">
                <a:solidFill>
                  <a:schemeClr val="tx2"/>
                </a:solidFill>
              </a:rPr>
              <a:t>∼7hrs for 1700 </a:t>
            </a:r>
            <a:r>
              <a:rPr lang="it-IT" dirty="0" err="1">
                <a:solidFill>
                  <a:schemeClr val="tx2"/>
                </a:solidFill>
              </a:rPr>
              <a:t>epochs</a:t>
            </a:r>
            <a:r>
              <a:rPr lang="it-IT" dirty="0">
                <a:solidFill>
                  <a:schemeClr val="tx2"/>
                </a:solidFill>
              </a:rPr>
              <a:t> on the 2070 SUPER 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57DC0274-BBBD-B443-AC30-EFE4877E9AFB}"/>
              </a:ext>
            </a:extLst>
          </p:cNvPr>
          <p:cNvGrpSpPr/>
          <p:nvPr/>
        </p:nvGrpSpPr>
        <p:grpSpPr>
          <a:xfrm>
            <a:off x="6818040" y="2231433"/>
            <a:ext cx="3272712" cy="3896909"/>
            <a:chOff x="6966630" y="2499407"/>
            <a:chExt cx="3272712" cy="3896909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AEDC63A-1FCF-8E4E-9077-BB7EAA613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7742" y="2499407"/>
              <a:ext cx="3261600" cy="3261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30" y="5749985"/>
              <a:ext cx="326169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spcBef>
                  <a:spcPct val="20000"/>
                </a:spcBef>
                <a:spcAft>
                  <a:spcPts val="600"/>
                </a:spcAft>
                <a:buClr>
                  <a:schemeClr val="accent2"/>
                </a:buClr>
                <a:buSzPct val="92000"/>
              </a:pPr>
              <a:r>
                <a:rPr lang="it-IT" dirty="0">
                  <a:solidFill>
                    <a:schemeClr val="tx2"/>
                  </a:solidFill>
                </a:rPr>
                <a:t>∼4.5hrs for 1000 </a:t>
              </a:r>
              <a:r>
                <a:rPr lang="it-IT" dirty="0" err="1">
                  <a:solidFill>
                    <a:schemeClr val="tx2"/>
                  </a:solidFill>
                </a:rPr>
                <a:t>epochs</a:t>
              </a:r>
              <a:r>
                <a:rPr lang="it-IT" dirty="0">
                  <a:solidFill>
                    <a:schemeClr val="tx2"/>
                  </a:solidFill>
                </a:rPr>
                <a:t> on the 2070 SUPER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22690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4501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Training </a:t>
            </a:r>
            <a:r>
              <a:rPr lang="it-IT" dirty="0" err="1">
                <a:solidFill>
                  <a:schemeClr val="tx2"/>
                </a:solidFill>
              </a:rPr>
              <a:t>parameters</a:t>
            </a:r>
            <a:r>
              <a:rPr lang="it-IT" dirty="0">
                <a:solidFill>
                  <a:schemeClr val="tx2"/>
                </a:solidFill>
              </a:rPr>
              <a:t> and </a:t>
            </a:r>
            <a:r>
              <a:rPr lang="it-IT" dirty="0" err="1">
                <a:solidFill>
                  <a:schemeClr val="tx2"/>
                </a:solidFill>
              </a:rPr>
              <a:t>results</a:t>
            </a:r>
            <a:r>
              <a:rPr lang="it-IT" dirty="0">
                <a:solidFill>
                  <a:schemeClr val="tx2"/>
                </a:solidFill>
              </a:rPr>
              <a:t> on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</a:t>
            </a:r>
            <a:r>
              <a:rPr lang="it-IT" dirty="0">
                <a:solidFill>
                  <a:srgbClr val="3D3D3D"/>
                </a:solidFill>
              </a:rPr>
              <a:t>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4A153405-FBEF-8446-9C74-A69D6323E570}"/>
              </a:ext>
            </a:extLst>
          </p:cNvPr>
          <p:cNvGrpSpPr/>
          <p:nvPr/>
        </p:nvGrpSpPr>
        <p:grpSpPr>
          <a:xfrm>
            <a:off x="1575610" y="1998073"/>
            <a:ext cx="9041466" cy="4472617"/>
            <a:chOff x="1662309" y="1872343"/>
            <a:chExt cx="9041466" cy="4472617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2348CAC0-E346-9247-97A0-EFCA7D9EF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2309" y="2002969"/>
              <a:ext cx="3866400" cy="3866400"/>
            </a:xfrm>
            <a:prstGeom prst="rect">
              <a:avLst/>
            </a:prstGeom>
          </p:spPr>
        </p:pic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641A8953-B275-4943-B267-ADEF661C8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1088" y="1872343"/>
              <a:ext cx="4212687" cy="4125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00794AE-9BA6-BD43-9448-C64BD5CD8034}"/>
              </a:ext>
            </a:extLst>
          </p:cNvPr>
          <p:cNvGrpSpPr/>
          <p:nvPr/>
        </p:nvGrpSpPr>
        <p:grpSpPr>
          <a:xfrm>
            <a:off x="1587812" y="2031680"/>
            <a:ext cx="9016375" cy="4316400"/>
            <a:chOff x="1733066" y="2031681"/>
            <a:chExt cx="9016375" cy="4313279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4D0C3F1A-F730-1641-B596-4BEB5687C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33066" y="2143856"/>
              <a:ext cx="3867201" cy="3867202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D643FFB8-FFC0-4149-BA23-90582CA74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3841" y="2031681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2D4AB1A-1498-1D41-A07C-BD2275BD8C7A}"/>
              </a:ext>
            </a:extLst>
          </p:cNvPr>
          <p:cNvGrpSpPr/>
          <p:nvPr/>
        </p:nvGrpSpPr>
        <p:grpSpPr>
          <a:xfrm>
            <a:off x="1613347" y="1968452"/>
            <a:ext cx="8965306" cy="4342218"/>
            <a:chOff x="1694968" y="2002742"/>
            <a:chExt cx="8965306" cy="4342218"/>
          </a:xfrm>
        </p:grpSpPr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5DF21BA7-258E-034C-AF63-1124A5A0D9B4}"/>
                </a:ext>
              </a:extLst>
            </p:cNvPr>
            <p:cNvSpPr txBox="1"/>
            <p:nvPr/>
          </p:nvSpPr>
          <p:spPr>
            <a:xfrm>
              <a:off x="1963680" y="5965057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Our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1BD110E0-E982-B34C-ACD3-A11B6DD47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4968" y="2165943"/>
              <a:ext cx="3870000" cy="3870000"/>
            </a:xfrm>
            <a:prstGeom prst="rect">
              <a:avLst/>
            </a:prstGeom>
          </p:spPr>
        </p:pic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39DE8300-C2C3-654C-9A81-11C64B88E9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34674" y="2002742"/>
              <a:ext cx="4125600" cy="4125600"/>
            </a:xfrm>
            <a:prstGeom prst="rect">
              <a:avLst/>
            </a:prstGeom>
          </p:spPr>
        </p:pic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8A54343B-BC25-6846-8EA2-DAE733465100}"/>
                </a:ext>
              </a:extLst>
            </p:cNvPr>
            <p:cNvSpPr txBox="1"/>
            <p:nvPr/>
          </p:nvSpPr>
          <p:spPr>
            <a:xfrm>
              <a:off x="6966629" y="5975628"/>
              <a:ext cx="3261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 err="1">
                  <a:solidFill>
                    <a:srgbClr val="3D3D3D"/>
                  </a:solidFill>
                </a:rPr>
                <a:t>Original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work’s</a:t>
              </a:r>
              <a:r>
                <a:rPr lang="it-IT" dirty="0">
                  <a:solidFill>
                    <a:srgbClr val="3D3D3D"/>
                  </a:solidFill>
                </a:rPr>
                <a:t> </a:t>
              </a:r>
              <a:r>
                <a:rPr lang="it-IT" dirty="0" err="1">
                  <a:solidFill>
                    <a:srgbClr val="3D3D3D"/>
                  </a:solidFill>
                </a:rPr>
                <a:t>result</a:t>
              </a:r>
              <a:endParaRPr lang="it-IT" dirty="0">
                <a:solidFill>
                  <a:srgbClr val="3D3D3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it-IT" b="1" dirty="0"/>
              <a:t>OBJECTIVES:</a:t>
            </a:r>
          </a:p>
          <a:p>
            <a:pPr algn="just"/>
            <a:r>
              <a:rPr lang="en-US" dirty="0"/>
              <a:t>Allow users with limited computing budget and resources to train a GAN;</a:t>
            </a:r>
          </a:p>
          <a:p>
            <a:pPr algn="just"/>
            <a:r>
              <a:rPr lang="en-US" dirty="0"/>
              <a:t>Eliminate the requirement of a big dataset for training;</a:t>
            </a:r>
          </a:p>
          <a:p>
            <a:pPr algn="just"/>
            <a:r>
              <a:rPr lang="en-US" dirty="0"/>
              <a:t>Allow to train models from scratch in order to avoid biases typic of the pre-trained models and to let people use their own set of interest images;</a:t>
            </a:r>
          </a:p>
          <a:p>
            <a:pPr algn="just"/>
            <a:r>
              <a:rPr lang="en-US" dirty="0"/>
              <a:t>Few hours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878114"/>
            <a:ext cx="110296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400" dirty="0" err="1">
                <a:solidFill>
                  <a:schemeClr val="tx2"/>
                </a:solidFill>
              </a:rPr>
              <a:t>Thanks</a:t>
            </a:r>
            <a:r>
              <a:rPr lang="it-IT" sz="2400" dirty="0">
                <a:solidFill>
                  <a:schemeClr val="tx2"/>
                </a:solidFill>
              </a:rPr>
              <a:t> to </a:t>
            </a:r>
            <a:r>
              <a:rPr lang="it-IT" sz="2400" dirty="0" err="1">
                <a:solidFill>
                  <a:schemeClr val="tx2"/>
                </a:solidFill>
              </a:rPr>
              <a:t>FastGAN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improvements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given</a:t>
            </a:r>
            <a:r>
              <a:rPr lang="it-IT" sz="2400" dirty="0">
                <a:solidFill>
                  <a:schemeClr val="tx2"/>
                </a:solidFill>
              </a:rPr>
              <a:t> small </a:t>
            </a:r>
            <a:r>
              <a:rPr lang="it-IT" sz="2400" dirty="0" err="1">
                <a:solidFill>
                  <a:schemeClr val="tx2"/>
                </a:solidFill>
              </a:rPr>
              <a:t>datasets</a:t>
            </a:r>
            <a:r>
              <a:rPr lang="it-IT" sz="2400" dirty="0">
                <a:solidFill>
                  <a:schemeClr val="tx2"/>
                </a:solidFill>
              </a:rPr>
              <a:t> (sub-</a:t>
            </a:r>
            <a:r>
              <a:rPr lang="it-IT" sz="2400" dirty="0" err="1">
                <a:solidFill>
                  <a:schemeClr val="tx2"/>
                </a:solidFill>
              </a:rPr>
              <a:t>hundred</a:t>
            </a:r>
            <a:r>
              <a:rPr lang="it-IT" sz="2400" dirty="0">
                <a:solidFill>
                  <a:schemeClr val="tx2"/>
                </a:solidFill>
              </a:rPr>
              <a:t> images) and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, GAN training can be </a:t>
            </a:r>
            <a:r>
              <a:rPr lang="it-IT" sz="2400" dirty="0" err="1">
                <a:solidFill>
                  <a:schemeClr val="tx2"/>
                </a:solidFill>
              </a:rPr>
              <a:t>stabilized</a:t>
            </a:r>
            <a:r>
              <a:rPr lang="it-IT" sz="2400" dirty="0">
                <a:solidFill>
                  <a:schemeClr val="tx2"/>
                </a:solidFill>
              </a:rPr>
              <a:t> with an </a:t>
            </a:r>
            <a:r>
              <a:rPr lang="it-IT" sz="2400" dirty="0" err="1">
                <a:solidFill>
                  <a:schemeClr val="tx2"/>
                </a:solidFill>
              </a:rPr>
              <a:t>improved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quality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using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skip-layer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excitation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mechanism</a:t>
            </a:r>
            <a:r>
              <a:rPr lang="it-IT" sz="2400" dirty="0">
                <a:solidFill>
                  <a:schemeClr val="tx2"/>
                </a:solidFill>
              </a:rPr>
              <a:t> (SLE) and self-</a:t>
            </a:r>
            <a:r>
              <a:rPr lang="it-IT" sz="2400" dirty="0" err="1">
                <a:solidFill>
                  <a:schemeClr val="tx2"/>
                </a:solidFill>
              </a:rPr>
              <a:t>supervised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regularization</a:t>
            </a:r>
            <a:r>
              <a:rPr lang="it-IT" sz="2400" dirty="0">
                <a:solidFill>
                  <a:schemeClr val="tx2"/>
                </a:solidFill>
              </a:rPr>
              <a:t> on the discriminator, </a:t>
            </a:r>
            <a:r>
              <a:rPr lang="it-IT" sz="2400" dirty="0" err="1">
                <a:solidFill>
                  <a:schemeClr val="tx2"/>
                </a:solidFill>
              </a:rPr>
              <a:t>which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boost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synthesis</a:t>
            </a:r>
            <a:r>
              <a:rPr lang="it-IT" sz="2400" dirty="0">
                <a:solidFill>
                  <a:schemeClr val="tx2"/>
                </a:solidFill>
              </a:rPr>
              <a:t> performance of the GAN. </a:t>
            </a:r>
          </a:p>
          <a:p>
            <a:pPr algn="just"/>
            <a:endParaRPr lang="it-IT" sz="2400" dirty="0">
              <a:solidFill>
                <a:schemeClr val="tx2"/>
              </a:solidFill>
            </a:endParaRPr>
          </a:p>
          <a:p>
            <a:pPr algn="just"/>
            <a:r>
              <a:rPr lang="it-IT" sz="2400" dirty="0" err="1">
                <a:solidFill>
                  <a:schemeClr val="tx2"/>
                </a:solidFill>
              </a:rPr>
              <a:t>Obviously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obtained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worse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with </a:t>
            </a:r>
            <a:r>
              <a:rPr lang="it-IT" sz="2400" dirty="0" err="1">
                <a:solidFill>
                  <a:schemeClr val="tx2"/>
                </a:solidFill>
              </a:rPr>
              <a:t>respect</a:t>
            </a:r>
            <a:r>
              <a:rPr lang="it-IT" sz="2400" dirty="0">
                <a:solidFill>
                  <a:schemeClr val="tx2"/>
                </a:solidFill>
              </a:rPr>
              <a:t> to the </a:t>
            </a:r>
            <a:r>
              <a:rPr lang="it-IT" sz="2400" dirty="0" err="1">
                <a:solidFill>
                  <a:schemeClr val="tx2"/>
                </a:solidFill>
              </a:rPr>
              <a:t>original</a:t>
            </a:r>
            <a:r>
              <a:rPr lang="it-IT" sz="2400" dirty="0">
                <a:solidFill>
                  <a:schemeClr val="tx2"/>
                </a:solidFill>
              </a:rPr>
              <a:t> work, </a:t>
            </a:r>
            <a:r>
              <a:rPr lang="it-IT" sz="2400" dirty="0" err="1">
                <a:solidFill>
                  <a:schemeClr val="tx2"/>
                </a:solidFill>
              </a:rPr>
              <a:t>since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had</a:t>
            </a:r>
            <a:r>
              <a:rPr lang="it-IT" sz="2400" dirty="0">
                <a:solidFill>
                  <a:schemeClr val="tx2"/>
                </a:solidFill>
              </a:rPr>
              <a:t> more </a:t>
            </a:r>
            <a:r>
              <a:rPr lang="it-IT" sz="2400" dirty="0" err="1">
                <a:solidFill>
                  <a:schemeClr val="tx2"/>
                </a:solidFill>
              </a:rPr>
              <a:t>limited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computing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resources</a:t>
            </a:r>
            <a:r>
              <a:rPr lang="it-IT" sz="2400" dirty="0">
                <a:solidFill>
                  <a:schemeClr val="tx2"/>
                </a:solidFill>
              </a:rPr>
              <a:t>; </a:t>
            </a:r>
            <a:r>
              <a:rPr lang="it-IT" sz="2400" dirty="0" err="1">
                <a:solidFill>
                  <a:schemeClr val="tx2"/>
                </a:solidFill>
              </a:rPr>
              <a:t>said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that</a:t>
            </a:r>
            <a:r>
              <a:rPr lang="it-IT" sz="2400" dirty="0">
                <a:solidFill>
                  <a:schemeClr val="tx2"/>
                </a:solidFill>
              </a:rPr>
              <a:t>, </a:t>
            </a:r>
            <a:r>
              <a:rPr lang="it-IT" sz="2400" dirty="0" err="1">
                <a:solidFill>
                  <a:schemeClr val="tx2"/>
                </a:solidFill>
              </a:rPr>
              <a:t>these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results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were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still</a:t>
            </a:r>
            <a:r>
              <a:rPr lang="it-IT" sz="2400" dirty="0">
                <a:solidFill>
                  <a:schemeClr val="tx2"/>
                </a:solidFill>
              </a:rPr>
              <a:t> </a:t>
            </a:r>
            <a:r>
              <a:rPr lang="it-IT" sz="2400" dirty="0" err="1">
                <a:solidFill>
                  <a:schemeClr val="tx2"/>
                </a:solidFill>
              </a:rPr>
              <a:t>considerable</a:t>
            </a:r>
            <a:r>
              <a:rPr lang="it-IT" sz="24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4857506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3697355"/>
            <a:ext cx="11095740" cy="14582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very limited improvements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much harder to converge. 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dirty="0"/>
              <a:t>mode-collapse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/>
              <a:t>FastGAN</a:t>
            </a:r>
            <a:r>
              <a:rPr lang="en-US" dirty="0"/>
              <a:t> reaches the objectives based on the </a:t>
            </a:r>
            <a:r>
              <a:rPr lang="it-IT" dirty="0"/>
              <a:t>following </a:t>
            </a:r>
            <a:r>
              <a:rPr lang="it-IT" dirty="0" err="1"/>
              <a:t>two</a:t>
            </a:r>
            <a:r>
              <a:rPr lang="it-IT" dirty="0"/>
              <a:t> techniques:</a:t>
            </a:r>
            <a:endParaRPr lang="en-US" dirty="0"/>
          </a:p>
          <a:p>
            <a:pPr algn="just"/>
            <a:r>
              <a:rPr lang="en-US" b="1" dirty="0"/>
              <a:t>Skip-Layer channel-wise Excitation module: </a:t>
            </a:r>
            <a:r>
              <a:rPr lang="en-US" dirty="0"/>
              <a:t>revises channel responses on high-scale feature-maps using low-scale activations and allows to reach a faster training using a more robust gradient flow throughout the model weights;</a:t>
            </a:r>
          </a:p>
          <a:p>
            <a:pPr algn="just"/>
            <a:r>
              <a:rPr lang="en-US" b="1" dirty="0"/>
              <a:t>Self-supervised discriminator D trained as a feature-encoder with an extra decoder: </a:t>
            </a:r>
            <a:r>
              <a:rPr lang="en-US" dirty="0"/>
              <a:t>this discriminator is forced to learn a feature-map that covers more regions from an image in input; in this way it gives richer signals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order to optimize GANs with respect to the SOTA models, in </a:t>
            </a:r>
            <a:r>
              <a:rPr lang="en-US" dirty="0" err="1"/>
              <a:t>FastGAN</a:t>
            </a:r>
            <a:r>
              <a:rPr lang="en-US" dirty="0"/>
              <a:t> is adopted a lightweight model, using a single convolutional layer on each resolution in the generator.</a:t>
            </a:r>
          </a:p>
          <a:p>
            <a:pPr marL="0" indent="0" algn="just">
              <a:buNone/>
            </a:pPr>
            <a:r>
              <a:rPr lang="en-US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dirty="0" err="1"/>
              <a:t>FastGAN</a:t>
            </a:r>
            <a:r>
              <a:rPr lang="en-US" dirty="0"/>
              <a:t> faster to train,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922717" y="1963683"/>
            <a:ext cx="8346566" cy="384275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5851343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5851343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1111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2" y="5824028"/>
                <a:ext cx="11029616" cy="6086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>
                    <a:solidFill>
                      <a:schemeClr val="tx2"/>
                    </a:solidFill>
                  </a:rPr>
                  <a:t>Discriminator’s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2" y="5824028"/>
                <a:ext cx="11029616" cy="608628"/>
              </a:xfrm>
              <a:prstGeom prst="rect">
                <a:avLst/>
              </a:prstGeom>
              <a:blipFill>
                <a:blip r:embed="rId4"/>
                <a:stretch>
                  <a:fillRect l="-1264" t="-12245"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of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𝑒𝑛𝑐𝑜𝑑𝑒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sSub>
                            <m:sSubPr>
                              <m:ctrlPr>
                                <a:rPr lang="it-IT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𝑟𝑒𝑎𝑙</m:t>
                              </m:r>
                            </m:sub>
                          </m:sSub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998</Words>
  <Application>Microsoft Macintosh PowerPoint</Application>
  <PresentationFormat>Widescreen</PresentationFormat>
  <Paragraphs>112</Paragraphs>
  <Slides>21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Method: Generator</vt:lpstr>
      <vt:lpstr>Method: Skip-Layer Channel-Wise Excitation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36</cp:revision>
  <dcterms:created xsi:type="dcterms:W3CDTF">2021-04-22T08:10:40Z</dcterms:created>
  <dcterms:modified xsi:type="dcterms:W3CDTF">2021-04-26T14:50:25Z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